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19" r:id="rId2"/>
    <p:sldId id="318" r:id="rId3"/>
    <p:sldId id="259" r:id="rId4"/>
    <p:sldId id="300" r:id="rId5"/>
    <p:sldId id="288" r:id="rId6"/>
    <p:sldId id="302" r:id="rId7"/>
    <p:sldId id="289" r:id="rId8"/>
    <p:sldId id="325" r:id="rId9"/>
    <p:sldId id="305" r:id="rId10"/>
    <p:sldId id="336" r:id="rId11"/>
    <p:sldId id="330" r:id="rId12"/>
    <p:sldId id="332" r:id="rId13"/>
    <p:sldId id="333" r:id="rId14"/>
    <p:sldId id="334" r:id="rId15"/>
    <p:sldId id="335" r:id="rId16"/>
    <p:sldId id="290" r:id="rId17"/>
    <p:sldId id="311" r:id="rId18"/>
    <p:sldId id="312" r:id="rId19"/>
    <p:sldId id="31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5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37"/>
    <a:srgbClr val="313131"/>
    <a:srgbClr val="26262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176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-1680" y="-786"/>
      </p:cViewPr>
      <p:guideLst>
        <p:guide orient="horz" pos="345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87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2EA74-BA56-47BC-9508-59DF24E85484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EA5A2-5F14-4402-A5EE-394914E118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6875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B1F6D2-DADA-463A-8634-27DC8B2D86FF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140934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511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C89DE2-4051-4FAA-BE75-C551CA36298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+mn-cs"/>
              </a:rPr>
              <a:pPr marL="0" marR="0" lvl="0" indent="0" algn="r" defTabSz="15113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384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163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74D7D-5C19-4332-A662-AB0AF356F915}" type="datetimeFigureOut">
              <a:rPr lang="zh-CN" altLang="en-US" smtClean="0"/>
              <a:pPr/>
              <a:t>2020/9/21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BA50D-7130-4104-A40A-3A9CFAC986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28.jpeg"/><Relationship Id="rId3" Type="http://schemas.openxmlformats.org/officeDocument/2006/relationships/image" Target="../media/image10.png"/><Relationship Id="rId21" Type="http://schemas.openxmlformats.org/officeDocument/2006/relationships/image" Target="../media/image24.jpeg"/><Relationship Id="rId34" Type="http://schemas.microsoft.com/office/2007/relationships/hdphoto" Target="../media/hdphoto7.wdp"/><Relationship Id="rId7" Type="http://schemas.openxmlformats.org/officeDocument/2006/relationships/image" Target="../media/image13.jpeg"/><Relationship Id="rId12" Type="http://schemas.openxmlformats.org/officeDocument/2006/relationships/image" Target="../media/image17.jpeg"/><Relationship Id="rId17" Type="http://schemas.openxmlformats.org/officeDocument/2006/relationships/image" Target="../media/image21.jpeg"/><Relationship Id="rId25" Type="http://schemas.openxmlformats.org/officeDocument/2006/relationships/image" Target="../media/image27.jpeg"/><Relationship Id="rId33" Type="http://schemas.openxmlformats.org/officeDocument/2006/relationships/image" Target="../media/image34.png"/><Relationship Id="rId2" Type="http://schemas.openxmlformats.org/officeDocument/2006/relationships/image" Target="../media/image9.jpeg"/><Relationship Id="rId16" Type="http://schemas.openxmlformats.org/officeDocument/2006/relationships/image" Target="../media/image20.jpeg"/><Relationship Id="rId20" Type="http://schemas.openxmlformats.org/officeDocument/2006/relationships/image" Target="../media/image23.jpeg"/><Relationship Id="rId29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24" Type="http://schemas.microsoft.com/office/2007/relationships/hdphoto" Target="../media/hdphoto5.wdp"/><Relationship Id="rId32" Type="http://schemas.openxmlformats.org/officeDocument/2006/relationships/image" Target="../media/image33.jpeg"/><Relationship Id="rId5" Type="http://schemas.openxmlformats.org/officeDocument/2006/relationships/image" Target="../media/image11.jpeg"/><Relationship Id="rId15" Type="http://schemas.openxmlformats.org/officeDocument/2006/relationships/image" Target="../media/image19.jpeg"/><Relationship Id="rId23" Type="http://schemas.openxmlformats.org/officeDocument/2006/relationships/image" Target="../media/image26.png"/><Relationship Id="rId28" Type="http://schemas.openxmlformats.org/officeDocument/2006/relationships/image" Target="../media/image30.jpeg"/><Relationship Id="rId10" Type="http://schemas.microsoft.com/office/2007/relationships/hdphoto" Target="../media/hdphoto2.wdp"/><Relationship Id="rId19" Type="http://schemas.microsoft.com/office/2007/relationships/hdphoto" Target="../media/hdphoto4.wdp"/><Relationship Id="rId31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3.wdp"/><Relationship Id="rId22" Type="http://schemas.openxmlformats.org/officeDocument/2006/relationships/image" Target="../media/image25.jpeg"/><Relationship Id="rId27" Type="http://schemas.openxmlformats.org/officeDocument/2006/relationships/image" Target="../media/image29.jpeg"/><Relationship Id="rId30" Type="http://schemas.openxmlformats.org/officeDocument/2006/relationships/image" Target="../media/image32.png"/><Relationship Id="rId35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79384" y="-301744"/>
            <a:ext cx="12545648" cy="727193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xmlns="" id="{3C326D0B-7DAB-41B6-8030-2E4A18CC94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01" y="5026"/>
          <a:ext cx="1587" cy="1587"/>
        </p:xfrm>
        <a:graphic>
          <a:graphicData uri="http://schemas.openxmlformats.org/presentationml/2006/ole">
            <p:oleObj spid="_x0000_s1074" name="think-cell Slide" r:id="rId5" imgW="360" imgH="360" progId="">
              <p:embed/>
            </p:oleObj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xmlns="" id="{EC933494-1B63-4A32-964F-D05236799BAA}"/>
              </a:ext>
            </a:extLst>
          </p:cNvPr>
          <p:cNvSpPr/>
          <p:nvPr/>
        </p:nvSpPr>
        <p:spPr>
          <a:xfrm>
            <a:off x="6115" y="3440"/>
            <a:ext cx="158590" cy="158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3451">
              <a:lnSpc>
                <a:spcPct val="90000"/>
              </a:lnSpc>
            </a:pPr>
            <a:endParaRPr lang="en-US" altLang="zh-CN" sz="39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xmlns="" id="{FCE1745E-3B46-479C-B09D-CE24D52E90E3}"/>
              </a:ext>
            </a:extLst>
          </p:cNvPr>
          <p:cNvSpPr txBox="1">
            <a:spLocks/>
          </p:cNvSpPr>
          <p:nvPr/>
        </p:nvSpPr>
        <p:spPr>
          <a:xfrm>
            <a:off x="798840" y="561364"/>
            <a:ext cx="10845800" cy="3086367"/>
          </a:xfrm>
          <a:prstGeom prst="rect">
            <a:avLst/>
          </a:prstGeom>
        </p:spPr>
        <p:txBody>
          <a:bodyPr vert="horz" lIns="73720" tIns="36860" rIns="73720" bIns="36860" rtlCol="0" anchor="b" anchorCtr="0">
            <a:normAutofit/>
          </a:bodyPr>
          <a:lstStyle>
            <a:lvl1pPr algn="l" defTabSz="11329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56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3405">
              <a:defRPr/>
            </a:pPr>
            <a:r>
              <a:rPr lang="zh-CN" altLang="en-US" sz="5321" dirty="0" smtClean="0">
                <a:ln w="12700">
                  <a:noFill/>
                  <a:bevel/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Arial" panose="020B0604020202020204" pitchFamily="34" charset="0"/>
                <a:ea typeface="微软雅黑"/>
                <a:sym typeface="PingFang SC Regular" charset="0"/>
              </a:rPr>
              <a:t>新光北京西红门</a:t>
            </a:r>
            <a:r>
              <a:rPr lang="zh-CN" altLang="en-US" sz="5321" dirty="0" smtClean="0">
                <a:ln w="12700">
                  <a:noFill/>
                  <a:bevel/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Arial" panose="020B0604020202020204" pitchFamily="34" charset="0"/>
                <a:ea typeface="微软雅黑"/>
                <a:sym typeface="PingFang SC Regular" charset="0"/>
              </a:rPr>
              <a:t>商业</a:t>
            </a:r>
            <a:r>
              <a:rPr lang="zh-CN" altLang="zh-CN" sz="4353" dirty="0">
                <a:solidFill>
                  <a:srgbClr val="FFFFFF"/>
                </a:solidFill>
                <a:latin typeface="Arial" panose="020B0604020202020204" pitchFamily="34" charset="0"/>
                <a:ea typeface="微软雅黑"/>
                <a:sym typeface="PingFang SC Regular" charset="0"/>
              </a:rPr>
              <a:t/>
            </a:r>
            <a:br>
              <a:rPr lang="zh-CN" altLang="zh-CN" sz="4353" dirty="0">
                <a:solidFill>
                  <a:srgbClr val="FFFFFF"/>
                </a:solidFill>
                <a:latin typeface="Arial" panose="020B0604020202020204" pitchFamily="34" charset="0"/>
                <a:ea typeface="微软雅黑"/>
                <a:sym typeface="PingFang SC Regular" charset="0"/>
              </a:rPr>
            </a:br>
            <a:endParaRPr lang="zh-CN" altLang="en-US" sz="3996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9" name="副标题 4">
            <a:extLst>
              <a:ext uri="{FF2B5EF4-FFF2-40B4-BE49-F238E27FC236}">
                <a16:creationId xmlns:a16="http://schemas.microsoft.com/office/drawing/2014/main" xmlns="" id="{43FEC6C2-9CF6-4E82-BC05-79EF8683B79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24487" y="3121063"/>
            <a:ext cx="6346853" cy="5580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zh-CN" sz="1451" i="1" spc="300" dirty="0" smtClean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DIN-LightItalic" pitchFamily="50" charset="0"/>
                <a:ea typeface="微软雅黑" panose="020B0503020204020204" pitchFamily="34" charset="-122"/>
              </a:rPr>
              <a:t>2020/09</a:t>
            </a:r>
            <a:r>
              <a:rPr lang="en-US" altLang="zh-CN" sz="1451" i="1" spc="300" dirty="0" smtClean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451" i="1" spc="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概念规划</a:t>
            </a:r>
            <a:endParaRPr lang="en-US" altLang="zh-CN" sz="1451" i="1" spc="300" dirty="0">
              <a:solidFill>
                <a:schemeClr val="tx1">
                  <a:lumMod val="85000"/>
                  <a:lumOff val="15000"/>
                  <a:alpha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C9CC59E3-5A16-43CC-965C-D16283B3240F}"/>
              </a:ext>
            </a:extLst>
          </p:cNvPr>
          <p:cNvCxnSpPr>
            <a:cxnSpLocks/>
          </p:cNvCxnSpPr>
          <p:nvPr/>
        </p:nvCxnSpPr>
        <p:spPr>
          <a:xfrm>
            <a:off x="-2445171" y="3300231"/>
            <a:ext cx="8911539" cy="0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4">
            <a:extLst>
              <a:ext uri="{FF2B5EF4-FFF2-40B4-BE49-F238E27FC236}">
                <a16:creationId xmlns:a16="http://schemas.microsoft.com/office/drawing/2014/main" xmlns="" id="{C61434EC-1EE6-4EDC-A3F4-6E09E25BCE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89357" y="6330199"/>
            <a:ext cx="1110566" cy="353234"/>
            <a:chOff x="1291" y="-412"/>
            <a:chExt cx="1572" cy="5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xmlns="" id="{C2E77531-F2C2-4588-9325-AA9FC969212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91" y="-412"/>
              <a:ext cx="1572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8" tIns="45674" rIns="91348" bIns="45674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zh-CN" altLang="en-US" sz="17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xmlns="" id="{21826CD1-A61D-4661-B675-45CF2CD3B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-400"/>
              <a:ext cx="534" cy="479"/>
            </a:xfrm>
            <a:custGeom>
              <a:avLst/>
              <a:gdLst>
                <a:gd name="T0" fmla="*/ 0 w 534"/>
                <a:gd name="T1" fmla="*/ 0 h 479"/>
                <a:gd name="T2" fmla="*/ 193 w 534"/>
                <a:gd name="T3" fmla="*/ 0 h 479"/>
                <a:gd name="T4" fmla="*/ 267 w 534"/>
                <a:gd name="T5" fmla="*/ 291 h 479"/>
                <a:gd name="T6" fmla="*/ 341 w 534"/>
                <a:gd name="T7" fmla="*/ 0 h 479"/>
                <a:gd name="T8" fmla="*/ 534 w 534"/>
                <a:gd name="T9" fmla="*/ 0 h 479"/>
                <a:gd name="T10" fmla="*/ 534 w 534"/>
                <a:gd name="T11" fmla="*/ 479 h 479"/>
                <a:gd name="T12" fmla="*/ 415 w 534"/>
                <a:gd name="T13" fmla="*/ 479 h 479"/>
                <a:gd name="T14" fmla="*/ 415 w 534"/>
                <a:gd name="T15" fmla="*/ 113 h 479"/>
                <a:gd name="T16" fmla="*/ 322 w 534"/>
                <a:gd name="T17" fmla="*/ 479 h 479"/>
                <a:gd name="T18" fmla="*/ 212 w 534"/>
                <a:gd name="T19" fmla="*/ 479 h 479"/>
                <a:gd name="T20" fmla="*/ 119 w 534"/>
                <a:gd name="T21" fmla="*/ 113 h 479"/>
                <a:gd name="T22" fmla="*/ 119 w 534"/>
                <a:gd name="T23" fmla="*/ 479 h 479"/>
                <a:gd name="T24" fmla="*/ 0 w 534"/>
                <a:gd name="T25" fmla="*/ 479 h 479"/>
                <a:gd name="T26" fmla="*/ 0 w 534"/>
                <a:gd name="T2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4" h="479">
                  <a:moveTo>
                    <a:pt x="0" y="0"/>
                  </a:moveTo>
                  <a:lnTo>
                    <a:pt x="193" y="0"/>
                  </a:lnTo>
                  <a:lnTo>
                    <a:pt x="267" y="291"/>
                  </a:lnTo>
                  <a:lnTo>
                    <a:pt x="341" y="0"/>
                  </a:lnTo>
                  <a:lnTo>
                    <a:pt x="534" y="0"/>
                  </a:lnTo>
                  <a:lnTo>
                    <a:pt x="534" y="479"/>
                  </a:lnTo>
                  <a:lnTo>
                    <a:pt x="415" y="479"/>
                  </a:lnTo>
                  <a:lnTo>
                    <a:pt x="415" y="113"/>
                  </a:lnTo>
                  <a:lnTo>
                    <a:pt x="322" y="479"/>
                  </a:lnTo>
                  <a:lnTo>
                    <a:pt x="212" y="479"/>
                  </a:lnTo>
                  <a:lnTo>
                    <a:pt x="119" y="113"/>
                  </a:lnTo>
                  <a:lnTo>
                    <a:pt x="119" y="479"/>
                  </a:lnTo>
                  <a:lnTo>
                    <a:pt x="0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8" tIns="45674" rIns="91348" bIns="45674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zh-CN" altLang="en-US" sz="17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F7F9B5C2-E1E5-4346-A4FD-2CA7DC167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" y="-400"/>
              <a:ext cx="516" cy="479"/>
            </a:xfrm>
            <a:custGeom>
              <a:avLst/>
              <a:gdLst>
                <a:gd name="T0" fmla="*/ 340 w 516"/>
                <a:gd name="T1" fmla="*/ 399 h 479"/>
                <a:gd name="T2" fmla="*/ 174 w 516"/>
                <a:gd name="T3" fmla="*/ 399 h 479"/>
                <a:gd name="T4" fmla="*/ 150 w 516"/>
                <a:gd name="T5" fmla="*/ 479 h 479"/>
                <a:gd name="T6" fmla="*/ 0 w 516"/>
                <a:gd name="T7" fmla="*/ 479 h 479"/>
                <a:gd name="T8" fmla="*/ 178 w 516"/>
                <a:gd name="T9" fmla="*/ 0 h 479"/>
                <a:gd name="T10" fmla="*/ 338 w 516"/>
                <a:gd name="T11" fmla="*/ 0 h 479"/>
                <a:gd name="T12" fmla="*/ 516 w 516"/>
                <a:gd name="T13" fmla="*/ 479 h 479"/>
                <a:gd name="T14" fmla="*/ 364 w 516"/>
                <a:gd name="T15" fmla="*/ 479 h 479"/>
                <a:gd name="T16" fmla="*/ 340 w 516"/>
                <a:gd name="T17" fmla="*/ 399 h 479"/>
                <a:gd name="T18" fmla="*/ 309 w 516"/>
                <a:gd name="T19" fmla="*/ 296 h 479"/>
                <a:gd name="T20" fmla="*/ 257 w 516"/>
                <a:gd name="T21" fmla="*/ 123 h 479"/>
                <a:gd name="T22" fmla="*/ 204 w 516"/>
                <a:gd name="T23" fmla="*/ 296 h 479"/>
                <a:gd name="T24" fmla="*/ 309 w 516"/>
                <a:gd name="T25" fmla="*/ 29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6" h="479">
                  <a:moveTo>
                    <a:pt x="340" y="399"/>
                  </a:moveTo>
                  <a:lnTo>
                    <a:pt x="174" y="399"/>
                  </a:lnTo>
                  <a:lnTo>
                    <a:pt x="150" y="479"/>
                  </a:lnTo>
                  <a:lnTo>
                    <a:pt x="0" y="479"/>
                  </a:lnTo>
                  <a:lnTo>
                    <a:pt x="178" y="0"/>
                  </a:lnTo>
                  <a:lnTo>
                    <a:pt x="338" y="0"/>
                  </a:lnTo>
                  <a:lnTo>
                    <a:pt x="516" y="479"/>
                  </a:lnTo>
                  <a:lnTo>
                    <a:pt x="364" y="479"/>
                  </a:lnTo>
                  <a:lnTo>
                    <a:pt x="340" y="399"/>
                  </a:lnTo>
                  <a:close/>
                  <a:moveTo>
                    <a:pt x="309" y="296"/>
                  </a:moveTo>
                  <a:lnTo>
                    <a:pt x="257" y="123"/>
                  </a:lnTo>
                  <a:lnTo>
                    <a:pt x="204" y="296"/>
                  </a:lnTo>
                  <a:lnTo>
                    <a:pt x="309" y="29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8" tIns="45674" rIns="91348" bIns="45674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zh-CN" altLang="en-US" sz="17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xmlns="" id="{C3604437-2965-4FA0-B15F-22F5F3CD4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-410"/>
              <a:ext cx="432" cy="498"/>
            </a:xfrm>
            <a:custGeom>
              <a:avLst/>
              <a:gdLst>
                <a:gd name="T0" fmla="*/ 0 w 181"/>
                <a:gd name="T1" fmla="*/ 137 h 207"/>
                <a:gd name="T2" fmla="*/ 58 w 181"/>
                <a:gd name="T3" fmla="*/ 133 h 207"/>
                <a:gd name="T4" fmla="*/ 66 w 181"/>
                <a:gd name="T5" fmla="*/ 155 h 207"/>
                <a:gd name="T6" fmla="*/ 93 w 181"/>
                <a:gd name="T7" fmla="*/ 167 h 207"/>
                <a:gd name="T8" fmla="*/ 114 w 181"/>
                <a:gd name="T9" fmla="*/ 161 h 207"/>
                <a:gd name="T10" fmla="*/ 121 w 181"/>
                <a:gd name="T11" fmla="*/ 147 h 207"/>
                <a:gd name="T12" fmla="*/ 114 w 181"/>
                <a:gd name="T13" fmla="*/ 133 h 207"/>
                <a:gd name="T14" fmla="*/ 82 w 181"/>
                <a:gd name="T15" fmla="*/ 121 h 207"/>
                <a:gd name="T16" fmla="*/ 24 w 181"/>
                <a:gd name="T17" fmla="*/ 97 h 207"/>
                <a:gd name="T18" fmla="*/ 7 w 181"/>
                <a:gd name="T19" fmla="*/ 59 h 207"/>
                <a:gd name="T20" fmla="*/ 16 w 181"/>
                <a:gd name="T21" fmla="*/ 29 h 207"/>
                <a:gd name="T22" fmla="*/ 43 w 181"/>
                <a:gd name="T23" fmla="*/ 8 h 207"/>
                <a:gd name="T24" fmla="*/ 92 w 181"/>
                <a:gd name="T25" fmla="*/ 0 h 207"/>
                <a:gd name="T26" fmla="*/ 150 w 181"/>
                <a:gd name="T27" fmla="*/ 14 h 207"/>
                <a:gd name="T28" fmla="*/ 174 w 181"/>
                <a:gd name="T29" fmla="*/ 60 h 207"/>
                <a:gd name="T30" fmla="*/ 116 w 181"/>
                <a:gd name="T31" fmla="*/ 63 h 207"/>
                <a:gd name="T32" fmla="*/ 106 w 181"/>
                <a:gd name="T33" fmla="*/ 43 h 207"/>
                <a:gd name="T34" fmla="*/ 86 w 181"/>
                <a:gd name="T35" fmla="*/ 37 h 207"/>
                <a:gd name="T36" fmla="*/ 70 w 181"/>
                <a:gd name="T37" fmla="*/ 42 h 207"/>
                <a:gd name="T38" fmla="*/ 64 w 181"/>
                <a:gd name="T39" fmla="*/ 53 h 207"/>
                <a:gd name="T40" fmla="*/ 69 w 181"/>
                <a:gd name="T41" fmla="*/ 62 h 207"/>
                <a:gd name="T42" fmla="*/ 89 w 181"/>
                <a:gd name="T43" fmla="*/ 69 h 207"/>
                <a:gd name="T44" fmla="*/ 147 w 181"/>
                <a:gd name="T45" fmla="*/ 86 h 207"/>
                <a:gd name="T46" fmla="*/ 173 w 181"/>
                <a:gd name="T47" fmla="*/ 109 h 207"/>
                <a:gd name="T48" fmla="*/ 181 w 181"/>
                <a:gd name="T49" fmla="*/ 138 h 207"/>
                <a:gd name="T50" fmla="*/ 170 w 181"/>
                <a:gd name="T51" fmla="*/ 174 h 207"/>
                <a:gd name="T52" fmla="*/ 140 w 181"/>
                <a:gd name="T53" fmla="*/ 198 h 207"/>
                <a:gd name="T54" fmla="*/ 92 w 181"/>
                <a:gd name="T55" fmla="*/ 207 h 207"/>
                <a:gd name="T56" fmla="*/ 22 w 181"/>
                <a:gd name="T57" fmla="*/ 187 h 207"/>
                <a:gd name="T58" fmla="*/ 0 w 181"/>
                <a:gd name="T59" fmla="*/ 13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1" h="207">
                  <a:moveTo>
                    <a:pt x="0" y="137"/>
                  </a:moveTo>
                  <a:cubicBezTo>
                    <a:pt x="58" y="133"/>
                    <a:pt x="58" y="133"/>
                    <a:pt x="58" y="133"/>
                  </a:cubicBezTo>
                  <a:cubicBezTo>
                    <a:pt x="60" y="143"/>
                    <a:pt x="62" y="150"/>
                    <a:pt x="66" y="155"/>
                  </a:cubicBezTo>
                  <a:cubicBezTo>
                    <a:pt x="72" y="163"/>
                    <a:pt x="81" y="167"/>
                    <a:pt x="93" y="167"/>
                  </a:cubicBezTo>
                  <a:cubicBezTo>
                    <a:pt x="102" y="167"/>
                    <a:pt x="109" y="165"/>
                    <a:pt x="114" y="161"/>
                  </a:cubicBezTo>
                  <a:cubicBezTo>
                    <a:pt x="118" y="157"/>
                    <a:pt x="121" y="152"/>
                    <a:pt x="121" y="147"/>
                  </a:cubicBezTo>
                  <a:cubicBezTo>
                    <a:pt x="121" y="142"/>
                    <a:pt x="118" y="137"/>
                    <a:pt x="114" y="133"/>
                  </a:cubicBezTo>
                  <a:cubicBezTo>
                    <a:pt x="109" y="129"/>
                    <a:pt x="99" y="125"/>
                    <a:pt x="82" y="121"/>
                  </a:cubicBezTo>
                  <a:cubicBezTo>
                    <a:pt x="55" y="115"/>
                    <a:pt x="36" y="107"/>
                    <a:pt x="24" y="97"/>
                  </a:cubicBezTo>
                  <a:cubicBezTo>
                    <a:pt x="13" y="87"/>
                    <a:pt x="7" y="74"/>
                    <a:pt x="7" y="59"/>
                  </a:cubicBezTo>
                  <a:cubicBezTo>
                    <a:pt x="7" y="48"/>
                    <a:pt x="10" y="39"/>
                    <a:pt x="16" y="29"/>
                  </a:cubicBezTo>
                  <a:cubicBezTo>
                    <a:pt x="22" y="20"/>
                    <a:pt x="31" y="13"/>
                    <a:pt x="43" y="8"/>
                  </a:cubicBezTo>
                  <a:cubicBezTo>
                    <a:pt x="55" y="3"/>
                    <a:pt x="71" y="0"/>
                    <a:pt x="92" y="0"/>
                  </a:cubicBezTo>
                  <a:cubicBezTo>
                    <a:pt x="117" y="0"/>
                    <a:pt x="137" y="5"/>
                    <a:pt x="150" y="14"/>
                  </a:cubicBezTo>
                  <a:cubicBezTo>
                    <a:pt x="164" y="24"/>
                    <a:pt x="172" y="39"/>
                    <a:pt x="174" y="60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4" y="54"/>
                    <a:pt x="111" y="47"/>
                    <a:pt x="106" y="43"/>
                  </a:cubicBezTo>
                  <a:cubicBezTo>
                    <a:pt x="101" y="39"/>
                    <a:pt x="94" y="37"/>
                    <a:pt x="86" y="37"/>
                  </a:cubicBezTo>
                  <a:cubicBezTo>
                    <a:pt x="79" y="37"/>
                    <a:pt x="73" y="39"/>
                    <a:pt x="70" y="42"/>
                  </a:cubicBezTo>
                  <a:cubicBezTo>
                    <a:pt x="66" y="45"/>
                    <a:pt x="64" y="49"/>
                    <a:pt x="64" y="53"/>
                  </a:cubicBezTo>
                  <a:cubicBezTo>
                    <a:pt x="64" y="56"/>
                    <a:pt x="66" y="59"/>
                    <a:pt x="69" y="62"/>
                  </a:cubicBezTo>
                  <a:cubicBezTo>
                    <a:pt x="71" y="64"/>
                    <a:pt x="78" y="67"/>
                    <a:pt x="89" y="69"/>
                  </a:cubicBezTo>
                  <a:cubicBezTo>
                    <a:pt x="116" y="75"/>
                    <a:pt x="136" y="81"/>
                    <a:pt x="147" y="86"/>
                  </a:cubicBezTo>
                  <a:cubicBezTo>
                    <a:pt x="159" y="92"/>
                    <a:pt x="167" y="100"/>
                    <a:pt x="173" y="109"/>
                  </a:cubicBezTo>
                  <a:cubicBezTo>
                    <a:pt x="178" y="117"/>
                    <a:pt x="181" y="127"/>
                    <a:pt x="181" y="138"/>
                  </a:cubicBezTo>
                  <a:cubicBezTo>
                    <a:pt x="181" y="151"/>
                    <a:pt x="177" y="163"/>
                    <a:pt x="170" y="174"/>
                  </a:cubicBezTo>
                  <a:cubicBezTo>
                    <a:pt x="163" y="184"/>
                    <a:pt x="153" y="193"/>
                    <a:pt x="140" y="198"/>
                  </a:cubicBezTo>
                  <a:cubicBezTo>
                    <a:pt x="128" y="204"/>
                    <a:pt x="112" y="207"/>
                    <a:pt x="92" y="207"/>
                  </a:cubicBezTo>
                  <a:cubicBezTo>
                    <a:pt x="58" y="207"/>
                    <a:pt x="35" y="200"/>
                    <a:pt x="22" y="187"/>
                  </a:cubicBezTo>
                  <a:cubicBezTo>
                    <a:pt x="9" y="174"/>
                    <a:pt x="1" y="157"/>
                    <a:pt x="0" y="1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8" tIns="45674" rIns="91348" bIns="45674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zh-CN" altLang="en-US" sz="179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E09DB60-4275-4170-83DA-F855D077D3E4}"/>
              </a:ext>
            </a:extLst>
          </p:cNvPr>
          <p:cNvSpPr/>
          <p:nvPr/>
        </p:nvSpPr>
        <p:spPr>
          <a:xfrm>
            <a:off x="-5120" y="6673194"/>
            <a:ext cx="12197120" cy="296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1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xmlns="" val="2113663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9370" y="1350002"/>
            <a:ext cx="4499626" cy="518343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040" b="22040"/>
          <a:stretch/>
        </p:blipFill>
        <p:spPr>
          <a:xfrm>
            <a:off x="7135130" y="1438819"/>
            <a:ext cx="1804651" cy="180465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720" b="16720"/>
          <a:stretch/>
        </p:blipFill>
        <p:spPr>
          <a:xfrm>
            <a:off x="6849596" y="3282175"/>
            <a:ext cx="2956695" cy="295669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683" y="1350002"/>
            <a:ext cx="4557802" cy="51834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832" b="24832"/>
          <a:stretch/>
        </p:blipFill>
        <p:spPr>
          <a:xfrm>
            <a:off x="1259123" y="3055446"/>
            <a:ext cx="2062141" cy="2062141"/>
          </a:xfrm>
          <a:prstGeom prst="rect">
            <a:avLst/>
          </a:prstGeo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11812" y="2440119"/>
            <a:ext cx="2208244" cy="22082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42116"/>
            <a:ext cx="2697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材料运用</a:t>
            </a:r>
            <a:endParaRPr lang="en-US" altLang="zh-CN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07368" y="1442936"/>
            <a:ext cx="1814770" cy="1829007"/>
          </a:xfrm>
          <a:prstGeom prst="ellipse">
            <a:avLst/>
          </a:prstGeom>
          <a:ln w="63500" cap="rnd">
            <a:noFill/>
          </a:ln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17801" y="2160587"/>
            <a:ext cx="972090" cy="717366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89850" y="4228496"/>
            <a:ext cx="1246855" cy="1145183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57855" y="4368872"/>
            <a:ext cx="2063355" cy="1832093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5" cstate="print"/>
          <a:srcRect/>
          <a:stretch>
            <a:fillRect/>
          </a:stretch>
        </p:blipFill>
        <p:spPr>
          <a:xfrm>
            <a:off x="4514658" y="5260067"/>
            <a:ext cx="795194" cy="548915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4313047" y="3533385"/>
            <a:ext cx="552840" cy="770129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343798" y="1974219"/>
            <a:ext cx="775956" cy="775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3" descr="G:\远洋新光以诺城\参考图片\floor\27829ad84125506a6a60bdcc66af18fd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 xmlns="">
                  <a14:imgLayer r:embed="rId19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065856" y="5260067"/>
            <a:ext cx="772914" cy="108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4"/>
          <p:cNvSpPr txBox="1"/>
          <p:nvPr/>
        </p:nvSpPr>
        <p:spPr>
          <a:xfrm>
            <a:off x="624018" y="1350002"/>
            <a:ext cx="461665" cy="1698422"/>
          </a:xfrm>
          <a:prstGeom prst="rect">
            <a:avLst/>
          </a:prstGeom>
          <a:solidFill>
            <a:srgbClr val="CCCCCC">
              <a:alpha val="80000"/>
            </a:srgb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主中庭材料运用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6207705" y="1350002"/>
            <a:ext cx="461665" cy="1698422"/>
          </a:xfrm>
          <a:prstGeom prst="rect">
            <a:avLst/>
          </a:prstGeom>
          <a:solidFill>
            <a:srgbClr val="CCCCCC">
              <a:alpha val="80000"/>
            </a:srgb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亮点区材料运用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" name="Picture 2"/>
          <p:cNvPicPr/>
          <p:nvPr/>
        </p:nvPicPr>
        <p:blipFill>
          <a:blip r:embed="rId20"/>
          <a:stretch>
            <a:fillRect/>
          </a:stretch>
        </p:blipFill>
        <p:spPr>
          <a:xfrm>
            <a:off x="6698080" y="3104101"/>
            <a:ext cx="858267" cy="858267"/>
          </a:xfrm>
          <a:prstGeom prst="rect">
            <a:avLst/>
          </a:prstGeom>
          <a:ln>
            <a:noFill/>
          </a:ln>
        </p:spPr>
      </p:pic>
      <p:pic>
        <p:nvPicPr>
          <p:cNvPr id="24" name="图片 10"/>
          <p:cNvPicPr/>
          <p:nvPr/>
        </p:nvPicPr>
        <p:blipFill>
          <a:blip r:embed="rId21"/>
          <a:srcRect/>
          <a:stretch>
            <a:fillRect/>
          </a:stretch>
        </p:blipFill>
        <p:spPr>
          <a:xfrm>
            <a:off x="9198872" y="1423639"/>
            <a:ext cx="1835013" cy="1835013"/>
          </a:xfrm>
          <a:prstGeom prst="ellipse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3" name="Picture 4"/>
          <p:cNvPicPr/>
          <p:nvPr/>
        </p:nvPicPr>
        <p:blipFill>
          <a:blip r:embed="rId22"/>
          <a:srcRect/>
          <a:stretch>
            <a:fillRect/>
          </a:stretch>
        </p:blipFill>
        <p:spPr>
          <a:xfrm>
            <a:off x="10042677" y="3540124"/>
            <a:ext cx="705272" cy="679151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 xmlns="">
                  <a14:imgLayer r:embed="rId2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V="1">
            <a:off x="1152195" y="4728118"/>
            <a:ext cx="1612812" cy="161281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259" b="14259"/>
          <a:stretch/>
        </p:blipFill>
        <p:spPr>
          <a:xfrm>
            <a:off x="3696014" y="1439289"/>
            <a:ext cx="1842886" cy="1842886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Picture 5"/>
          <p:cNvPicPr/>
          <p:nvPr/>
        </p:nvPicPr>
        <p:blipFill>
          <a:blip r:embed="rId26"/>
          <a:srcRect/>
          <a:stretch>
            <a:fillRect/>
          </a:stretch>
        </p:blipFill>
        <p:spPr>
          <a:xfrm>
            <a:off x="9736532" y="3974807"/>
            <a:ext cx="681949" cy="681949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000" b="25000"/>
          <a:stretch/>
        </p:blipFill>
        <p:spPr>
          <a:xfrm>
            <a:off x="2262304" y="4168511"/>
            <a:ext cx="2050016" cy="20500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160" t="26726" r="1277" b="42755"/>
          <a:stretch/>
        </p:blipFill>
        <p:spPr>
          <a:xfrm>
            <a:off x="2342654" y="1978558"/>
            <a:ext cx="882752" cy="8827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666" t="13388" r="9778" b="9056"/>
          <a:stretch/>
        </p:blipFill>
        <p:spPr>
          <a:xfrm>
            <a:off x="3648550" y="1399507"/>
            <a:ext cx="1912790" cy="191279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Picture 4" descr="G:\远洋新光以诺城\参考图片\floor\mental\15e69e90c243f89c8480dfab734094a2.jp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 xmlns="">
                  <a14:imgLayer r:embed="rId31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2718225" y="2447103"/>
            <a:ext cx="1633068" cy="206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5044" y="3945477"/>
            <a:ext cx="1968715" cy="19687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 xmlns="">
                  <a14:imgLayer r:embed="rId34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477" b="12477"/>
          <a:stretch/>
        </p:blipFill>
        <p:spPr>
          <a:xfrm>
            <a:off x="9214458" y="1399506"/>
            <a:ext cx="1870811" cy="1870811"/>
          </a:xfrm>
          <a:prstGeom prst="ellipse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/>
        </p:blipFill>
        <p:spPr>
          <a:xfrm>
            <a:off x="7803589" y="2428453"/>
            <a:ext cx="2403191" cy="240319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2518051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54081" y="349993"/>
            <a:ext cx="101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B1</a:t>
            </a:r>
          </a:p>
        </p:txBody>
      </p:sp>
      <p:sp>
        <p:nvSpPr>
          <p:cNvPr id="6" name="椭圆 5"/>
          <p:cNvSpPr/>
          <p:nvPr/>
        </p:nvSpPr>
        <p:spPr>
          <a:xfrm>
            <a:off x="604794" y="2106045"/>
            <a:ext cx="300713" cy="300713"/>
          </a:xfrm>
          <a:prstGeom prst="ellipse">
            <a:avLst/>
          </a:prstGeom>
          <a:solidFill>
            <a:srgbClr val="C3C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7441" y="1984472"/>
            <a:ext cx="619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4794" y="2568425"/>
            <a:ext cx="300713" cy="300713"/>
          </a:xfrm>
          <a:prstGeom prst="ellipse">
            <a:avLst/>
          </a:prstGeom>
          <a:solidFill>
            <a:srgbClr val="A49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03147" y="1214294"/>
            <a:ext cx="300713" cy="300713"/>
          </a:xfrm>
          <a:prstGeom prst="ellipse">
            <a:avLst/>
          </a:prstGeom>
          <a:solidFill>
            <a:srgbClr val="F3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3147" y="1676674"/>
            <a:ext cx="300713" cy="300713"/>
          </a:xfrm>
          <a:prstGeom prst="ellipse">
            <a:avLst/>
          </a:prstGeom>
          <a:solidFill>
            <a:srgbClr val="BED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03147" y="3039075"/>
            <a:ext cx="300713" cy="300713"/>
          </a:xfrm>
          <a:prstGeom prst="ellipse">
            <a:avLst/>
          </a:prstGeom>
          <a:solidFill>
            <a:srgbClr val="E3C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3147" y="3501455"/>
            <a:ext cx="300713" cy="300713"/>
          </a:xfrm>
          <a:prstGeom prst="ellipse">
            <a:avLst/>
          </a:prstGeom>
          <a:solidFill>
            <a:srgbClr val="9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3147" y="3963835"/>
            <a:ext cx="300713" cy="300713"/>
          </a:xfrm>
          <a:prstGeom prst="ellipse">
            <a:avLst/>
          </a:prstGeom>
          <a:solidFill>
            <a:srgbClr val="8F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147" y="4426215"/>
            <a:ext cx="300713" cy="300713"/>
          </a:xfrm>
          <a:prstGeom prst="ellipse">
            <a:avLst/>
          </a:prstGeom>
          <a:solidFill>
            <a:srgbClr val="CF7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3148" y="4872088"/>
            <a:ext cx="300713" cy="300713"/>
          </a:xfrm>
          <a:prstGeom prst="ellipse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03147" y="5334468"/>
            <a:ext cx="300713" cy="300713"/>
          </a:xfrm>
          <a:prstGeom prst="ellipse">
            <a:avLst/>
          </a:prstGeom>
          <a:solidFill>
            <a:srgbClr val="B2B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3148" y="5796848"/>
            <a:ext cx="300713" cy="300713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03147" y="6259228"/>
            <a:ext cx="300713" cy="300713"/>
          </a:xfrm>
          <a:prstGeom prst="ellipse">
            <a:avLst/>
          </a:prstGeom>
          <a:solidFill>
            <a:srgbClr val="C8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5793" y="2478965"/>
            <a:ext cx="61960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5793" y="1108663"/>
            <a:ext cx="1662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主力店（超市）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5793" y="1580077"/>
            <a:ext cx="115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次主力店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552" y="2958598"/>
            <a:ext cx="106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3860" y="3398127"/>
            <a:ext cx="104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3551" y="3837656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扶梯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3551" y="4329618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8026" y="4787335"/>
            <a:ext cx="106254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64158" y="5234733"/>
            <a:ext cx="104641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4157" y="5692405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沿街铺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4158" y="6162631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3324112" y="3749446"/>
            <a:ext cx="311972" cy="22069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880020" y="3361924"/>
            <a:ext cx="1512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地铁人流入口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 rot="5400000">
            <a:off x="11030174" y="3309918"/>
            <a:ext cx="311972" cy="22069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1235900" y="3189430"/>
            <a:ext cx="151212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居民入口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24882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54081" y="349993"/>
            <a:ext cx="101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1F</a:t>
            </a:r>
          </a:p>
        </p:txBody>
      </p:sp>
      <p:sp>
        <p:nvSpPr>
          <p:cNvPr id="6" name="椭圆 5"/>
          <p:cNvSpPr/>
          <p:nvPr/>
        </p:nvSpPr>
        <p:spPr>
          <a:xfrm>
            <a:off x="604794" y="1718768"/>
            <a:ext cx="300713" cy="300713"/>
          </a:xfrm>
          <a:prstGeom prst="ellipse">
            <a:avLst/>
          </a:prstGeom>
          <a:solidFill>
            <a:srgbClr val="C3C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7441" y="1597195"/>
            <a:ext cx="619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4794" y="2181148"/>
            <a:ext cx="300713" cy="300713"/>
          </a:xfrm>
          <a:prstGeom prst="ellipse">
            <a:avLst/>
          </a:prstGeom>
          <a:solidFill>
            <a:srgbClr val="A49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3147" y="1289397"/>
            <a:ext cx="300713" cy="300713"/>
          </a:xfrm>
          <a:prstGeom prst="ellipse">
            <a:avLst/>
          </a:prstGeom>
          <a:solidFill>
            <a:srgbClr val="BED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03147" y="2651798"/>
            <a:ext cx="300713" cy="300713"/>
          </a:xfrm>
          <a:prstGeom prst="ellipse">
            <a:avLst/>
          </a:prstGeom>
          <a:solidFill>
            <a:srgbClr val="E3C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3147" y="3114178"/>
            <a:ext cx="300713" cy="300713"/>
          </a:xfrm>
          <a:prstGeom prst="ellipse">
            <a:avLst/>
          </a:prstGeom>
          <a:solidFill>
            <a:srgbClr val="9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3147" y="3576558"/>
            <a:ext cx="300713" cy="300713"/>
          </a:xfrm>
          <a:prstGeom prst="ellipse">
            <a:avLst/>
          </a:prstGeom>
          <a:solidFill>
            <a:srgbClr val="8F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147" y="4038938"/>
            <a:ext cx="300713" cy="300713"/>
          </a:xfrm>
          <a:prstGeom prst="ellipse">
            <a:avLst/>
          </a:prstGeom>
          <a:solidFill>
            <a:srgbClr val="CF7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3148" y="4484811"/>
            <a:ext cx="300713" cy="300713"/>
          </a:xfrm>
          <a:prstGeom prst="ellipse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03147" y="4947191"/>
            <a:ext cx="300713" cy="300713"/>
          </a:xfrm>
          <a:prstGeom prst="ellipse">
            <a:avLst/>
          </a:prstGeom>
          <a:solidFill>
            <a:srgbClr val="B2B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3148" y="5409571"/>
            <a:ext cx="300713" cy="300713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03147" y="5871951"/>
            <a:ext cx="300713" cy="300713"/>
          </a:xfrm>
          <a:prstGeom prst="ellipse">
            <a:avLst/>
          </a:prstGeom>
          <a:solidFill>
            <a:srgbClr val="C8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5793" y="2091688"/>
            <a:ext cx="61960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5793" y="1192800"/>
            <a:ext cx="115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次主力店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552" y="2571321"/>
            <a:ext cx="106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3860" y="3010850"/>
            <a:ext cx="104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3551" y="3450379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扶梯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3551" y="3942341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8026" y="4400058"/>
            <a:ext cx="106254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64158" y="4847456"/>
            <a:ext cx="104641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4157" y="5305128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沿街铺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4158" y="5775354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5019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54081" y="349993"/>
            <a:ext cx="101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2F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4794" y="1751040"/>
            <a:ext cx="300713" cy="300713"/>
          </a:xfrm>
          <a:prstGeom prst="ellipse">
            <a:avLst/>
          </a:prstGeom>
          <a:solidFill>
            <a:srgbClr val="C3C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7441" y="1629467"/>
            <a:ext cx="619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4794" y="2213420"/>
            <a:ext cx="300713" cy="300713"/>
          </a:xfrm>
          <a:prstGeom prst="ellipse">
            <a:avLst/>
          </a:prstGeom>
          <a:solidFill>
            <a:srgbClr val="A49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3147" y="1321669"/>
            <a:ext cx="300713" cy="300713"/>
          </a:xfrm>
          <a:prstGeom prst="ellipse">
            <a:avLst/>
          </a:prstGeom>
          <a:solidFill>
            <a:srgbClr val="BED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03147" y="2684070"/>
            <a:ext cx="300713" cy="300713"/>
          </a:xfrm>
          <a:prstGeom prst="ellipse">
            <a:avLst/>
          </a:prstGeom>
          <a:solidFill>
            <a:srgbClr val="E3C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3147" y="3146450"/>
            <a:ext cx="300713" cy="300713"/>
          </a:xfrm>
          <a:prstGeom prst="ellipse">
            <a:avLst/>
          </a:prstGeom>
          <a:solidFill>
            <a:srgbClr val="9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3147" y="3608830"/>
            <a:ext cx="300713" cy="300713"/>
          </a:xfrm>
          <a:prstGeom prst="ellipse">
            <a:avLst/>
          </a:prstGeom>
          <a:solidFill>
            <a:srgbClr val="8F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147" y="4071210"/>
            <a:ext cx="300713" cy="300713"/>
          </a:xfrm>
          <a:prstGeom prst="ellipse">
            <a:avLst/>
          </a:prstGeom>
          <a:solidFill>
            <a:srgbClr val="CF7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3148" y="4517083"/>
            <a:ext cx="300713" cy="300713"/>
          </a:xfrm>
          <a:prstGeom prst="ellipse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03147" y="4979463"/>
            <a:ext cx="300713" cy="300713"/>
          </a:xfrm>
          <a:prstGeom prst="ellipse">
            <a:avLst/>
          </a:prstGeom>
          <a:solidFill>
            <a:srgbClr val="B2B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3148" y="5441843"/>
            <a:ext cx="300713" cy="300713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03147" y="5904223"/>
            <a:ext cx="300713" cy="300713"/>
          </a:xfrm>
          <a:prstGeom prst="ellipse">
            <a:avLst/>
          </a:prstGeom>
          <a:solidFill>
            <a:srgbClr val="C8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5793" y="2123960"/>
            <a:ext cx="61960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5793" y="1225072"/>
            <a:ext cx="305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次主力店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零售与潮流生活铺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552" y="2603593"/>
            <a:ext cx="106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3860" y="3043122"/>
            <a:ext cx="104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3551" y="3482651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扶梯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3551" y="3974613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8026" y="4432330"/>
            <a:ext cx="106254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64158" y="4879728"/>
            <a:ext cx="104641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4157" y="5337400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沿街铺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4158" y="5807626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0257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54081" y="349993"/>
            <a:ext cx="101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3F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4794" y="1772556"/>
            <a:ext cx="300713" cy="300713"/>
          </a:xfrm>
          <a:prstGeom prst="ellipse">
            <a:avLst/>
          </a:prstGeom>
          <a:solidFill>
            <a:srgbClr val="C3C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7441" y="1650983"/>
            <a:ext cx="162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零售（儿童业态）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4794" y="2234936"/>
            <a:ext cx="300713" cy="300713"/>
          </a:xfrm>
          <a:prstGeom prst="ellipse">
            <a:avLst/>
          </a:prstGeom>
          <a:solidFill>
            <a:srgbClr val="A49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3147" y="1343185"/>
            <a:ext cx="300713" cy="300713"/>
          </a:xfrm>
          <a:prstGeom prst="ellipse">
            <a:avLst/>
          </a:prstGeom>
          <a:solidFill>
            <a:srgbClr val="BED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03147" y="2705586"/>
            <a:ext cx="300713" cy="300713"/>
          </a:xfrm>
          <a:prstGeom prst="ellipse">
            <a:avLst/>
          </a:prstGeom>
          <a:solidFill>
            <a:srgbClr val="E3C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3147" y="3167966"/>
            <a:ext cx="300713" cy="300713"/>
          </a:xfrm>
          <a:prstGeom prst="ellipse">
            <a:avLst/>
          </a:prstGeom>
          <a:solidFill>
            <a:srgbClr val="9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3147" y="3630346"/>
            <a:ext cx="300713" cy="300713"/>
          </a:xfrm>
          <a:prstGeom prst="ellipse">
            <a:avLst/>
          </a:prstGeom>
          <a:solidFill>
            <a:srgbClr val="8F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147" y="4092726"/>
            <a:ext cx="300713" cy="300713"/>
          </a:xfrm>
          <a:prstGeom prst="ellipse">
            <a:avLst/>
          </a:prstGeom>
          <a:solidFill>
            <a:srgbClr val="CF7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3148" y="4538599"/>
            <a:ext cx="300713" cy="300713"/>
          </a:xfrm>
          <a:prstGeom prst="ellipse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03147" y="5000979"/>
            <a:ext cx="300713" cy="300713"/>
          </a:xfrm>
          <a:prstGeom prst="ellipse">
            <a:avLst/>
          </a:prstGeom>
          <a:solidFill>
            <a:srgbClr val="B2B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3148" y="5463359"/>
            <a:ext cx="300713" cy="300713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03147" y="5925739"/>
            <a:ext cx="300713" cy="300713"/>
          </a:xfrm>
          <a:prstGeom prst="ellipse">
            <a:avLst/>
          </a:prstGeom>
          <a:solidFill>
            <a:srgbClr val="C8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5793" y="2145476"/>
            <a:ext cx="61960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5793" y="1246588"/>
            <a:ext cx="187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次主力店（书店）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552" y="2625109"/>
            <a:ext cx="106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3860" y="3064638"/>
            <a:ext cx="104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3551" y="3504167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扶梯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3551" y="3996129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8026" y="4453846"/>
            <a:ext cx="106254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64158" y="4901244"/>
            <a:ext cx="104641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4157" y="5358916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沿街铺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4158" y="5829142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76464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54081" y="349993"/>
            <a:ext cx="101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4F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4794" y="2127360"/>
            <a:ext cx="300713" cy="300713"/>
          </a:xfrm>
          <a:prstGeom prst="ellipse">
            <a:avLst/>
          </a:prstGeom>
          <a:solidFill>
            <a:srgbClr val="A49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03147" y="1214294"/>
            <a:ext cx="300713" cy="300713"/>
          </a:xfrm>
          <a:prstGeom prst="ellipse">
            <a:avLst/>
          </a:prstGeom>
          <a:solidFill>
            <a:srgbClr val="F3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3147" y="1676674"/>
            <a:ext cx="300713" cy="300713"/>
          </a:xfrm>
          <a:prstGeom prst="ellipse">
            <a:avLst/>
          </a:prstGeom>
          <a:solidFill>
            <a:srgbClr val="BED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03147" y="2598010"/>
            <a:ext cx="300713" cy="300713"/>
          </a:xfrm>
          <a:prstGeom prst="ellipse">
            <a:avLst/>
          </a:prstGeom>
          <a:solidFill>
            <a:srgbClr val="E3C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3147" y="3060390"/>
            <a:ext cx="300713" cy="300713"/>
          </a:xfrm>
          <a:prstGeom prst="ellipse">
            <a:avLst/>
          </a:prstGeom>
          <a:solidFill>
            <a:srgbClr val="9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3147" y="3522770"/>
            <a:ext cx="300713" cy="300713"/>
          </a:xfrm>
          <a:prstGeom prst="ellipse">
            <a:avLst/>
          </a:prstGeom>
          <a:solidFill>
            <a:srgbClr val="8F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147" y="3985150"/>
            <a:ext cx="300713" cy="300713"/>
          </a:xfrm>
          <a:prstGeom prst="ellipse">
            <a:avLst/>
          </a:prstGeom>
          <a:solidFill>
            <a:srgbClr val="CF7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3148" y="4431023"/>
            <a:ext cx="300713" cy="300713"/>
          </a:xfrm>
          <a:prstGeom prst="ellipse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03147" y="4893403"/>
            <a:ext cx="300713" cy="300713"/>
          </a:xfrm>
          <a:prstGeom prst="ellipse">
            <a:avLst/>
          </a:prstGeom>
          <a:solidFill>
            <a:srgbClr val="B2B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3148" y="5355783"/>
            <a:ext cx="300713" cy="300713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03147" y="5818163"/>
            <a:ext cx="300713" cy="300713"/>
          </a:xfrm>
          <a:prstGeom prst="ellipse">
            <a:avLst/>
          </a:prstGeom>
          <a:solidFill>
            <a:srgbClr val="C8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5793" y="2037900"/>
            <a:ext cx="61960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5793" y="1108663"/>
            <a:ext cx="1662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主力店（影院）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5793" y="1580077"/>
            <a:ext cx="297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次主力店（电竞娱乐密室）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552" y="2517533"/>
            <a:ext cx="106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卫生间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3860" y="2957062"/>
            <a:ext cx="104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3551" y="3396591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扶梯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3551" y="3888553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8026" y="4346270"/>
            <a:ext cx="106254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64158" y="4793668"/>
            <a:ext cx="104641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4157" y="5251340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沿街铺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4158" y="5721566"/>
            <a:ext cx="115562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83498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3824715" y="1724066"/>
            <a:ext cx="4095879" cy="355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 sz="22000" b="1" spc="3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22000" b="1" spc="3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21572" y="3302383"/>
            <a:ext cx="5502166" cy="40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69987" y="3302383"/>
            <a:ext cx="482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 smtClean="0">
                <a:solidFill>
                  <a:srgbClr val="31313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概念意向</a:t>
            </a:r>
          </a:p>
          <a:p>
            <a:pPr algn="dist"/>
            <a:endParaRPr lang="zh-CN" altLang="en-US" sz="2000" b="1" dirty="0">
              <a:solidFill>
                <a:srgbClr val="31313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5349" y="594740"/>
            <a:ext cx="1682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概念意向</a:t>
            </a:r>
            <a:endParaRPr lang="en-US" altLang="zh-CN" sz="2000" b="1" spc="6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0" y="1"/>
            <a:ext cx="246743" cy="931011"/>
          </a:xfrm>
          <a:prstGeom prst="rect">
            <a:avLst/>
          </a:prstGeom>
          <a:solidFill>
            <a:schemeClr val="bg2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737809" y="383471"/>
            <a:ext cx="2328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中庭</a:t>
            </a:r>
            <a:endParaRPr lang="en-US" altLang="zh-CN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92082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5349" y="594740"/>
            <a:ext cx="1682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概念意向</a:t>
            </a:r>
            <a:endParaRPr lang="en-US" altLang="zh-CN" sz="2000" b="1" spc="6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0" y="1"/>
            <a:ext cx="246743" cy="931011"/>
          </a:xfrm>
          <a:prstGeom prst="rect">
            <a:avLst/>
          </a:prstGeom>
          <a:solidFill>
            <a:schemeClr val="bg2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737809" y="383471"/>
            <a:ext cx="2328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亮点区</a:t>
            </a:r>
            <a:endParaRPr lang="en-US" altLang="zh-CN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76328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459" b="29252"/>
          <a:stretch/>
        </p:blipFill>
        <p:spPr bwMode="auto">
          <a:xfrm>
            <a:off x="1852050" y="0"/>
            <a:ext cx="8766278" cy="59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94563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515" b="16392"/>
          <a:stretch/>
        </p:blipFill>
        <p:spPr>
          <a:xfrm>
            <a:off x="-54678" y="-47501"/>
            <a:ext cx="12304346" cy="543889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176823" y="-190004"/>
            <a:ext cx="12545648" cy="5581402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D60E80B-2733-4014-A59B-AD8708B56B3D}"/>
              </a:ext>
            </a:extLst>
          </p:cNvPr>
          <p:cNvSpPr/>
          <p:nvPr/>
        </p:nvSpPr>
        <p:spPr>
          <a:xfrm>
            <a:off x="3503633" y="200051"/>
            <a:ext cx="5184736" cy="1332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45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r-TR" altLang="zh-CN" sz="8062" dirty="0">
                <a:solidFill>
                  <a:schemeClr val="bg1">
                    <a:lumMod val="85000"/>
                    <a:alpha val="50000"/>
                  </a:schemeClr>
                </a:solidFill>
                <a:latin typeface="Impact" panose="020B0806030902050204" pitchFamily="34" charset="0"/>
                <a:ea typeface="微软雅黑 Light" panose="020B0502040204020203" pitchFamily="34" charset="-122"/>
                <a:sym typeface="+mn-lt"/>
              </a:rPr>
              <a:t>CONTENTS</a:t>
            </a:r>
            <a:endParaRPr lang="en-US" altLang="zh-CN" sz="8062" dirty="0">
              <a:solidFill>
                <a:schemeClr val="bg1">
                  <a:lumMod val="85000"/>
                  <a:alpha val="50000"/>
                </a:schemeClr>
              </a:solidFill>
              <a:latin typeface="Impact" panose="020B0806030902050204" pitchFamily="34" charset="0"/>
              <a:ea typeface="微软雅黑 Light" panose="020B0502040204020203" pitchFamily="34" charset="-122"/>
              <a:sym typeface="+mn-lt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xmlns="" id="{007F5ED4-7769-4049-8DB2-E039B4D6CC13}"/>
              </a:ext>
            </a:extLst>
          </p:cNvPr>
          <p:cNvSpPr txBox="1"/>
          <p:nvPr/>
        </p:nvSpPr>
        <p:spPr>
          <a:xfrm>
            <a:off x="2885069" y="745391"/>
            <a:ext cx="6227325" cy="101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2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994" b="1" spc="300" dirty="0">
                <a:ln w="19050">
                  <a:noFill/>
                  <a:bevel/>
                </a:ln>
                <a:solidFill>
                  <a:srgbClr val="000000">
                    <a:lumMod val="65000"/>
                    <a:lumOff val="3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Montserrat" charset="0"/>
              </a:rPr>
              <a:t>目  录</a:t>
            </a:r>
            <a:endParaRPr lang="en-US" sz="5994" b="1" spc="300" dirty="0">
              <a:ln w="19050">
                <a:noFill/>
                <a:bevel/>
              </a:ln>
              <a:solidFill>
                <a:srgbClr val="000000">
                  <a:lumMod val="65000"/>
                  <a:lumOff val="35000"/>
                </a:srgb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Montserrat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30818" y="4320207"/>
            <a:ext cx="9102246" cy="1822735"/>
            <a:chOff x="838788" y="4337460"/>
            <a:chExt cx="9102246" cy="182273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B304079A-587E-4E0F-B6B8-B1C2DBB36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0482" y="5770088"/>
              <a:ext cx="2166293" cy="390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defTabSz="91326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935" b="1" spc="300" dirty="0" smtClean="0">
                  <a:ln w="19050">
                    <a:noFill/>
                    <a:beve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借鉴案例</a:t>
              </a:r>
              <a:endParaRPr lang="zh-CN" altLang="en-US" sz="1935" b="1" spc="300" dirty="0">
                <a:ln w="19050">
                  <a:noFill/>
                  <a:beve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607FADCB-5E8D-4160-A005-0AD35004F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7328" y="5759430"/>
              <a:ext cx="2166293" cy="390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defTabSz="91326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935" b="1" spc="300" dirty="0" smtClean="0">
                  <a:ln w="19050">
                    <a:noFill/>
                    <a:beve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项目规划</a:t>
              </a:r>
              <a:endParaRPr lang="zh-CN" altLang="en-US" sz="1935" b="1" spc="300" dirty="0">
                <a:ln w="19050">
                  <a:noFill/>
                  <a:beve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7D664C58-F237-4963-8144-7700D319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1187" y="5759430"/>
              <a:ext cx="3149847" cy="390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defTabSz="91326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935" b="1" spc="300" dirty="0" smtClean="0">
                  <a:ln w="19050">
                    <a:noFill/>
                    <a:beve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概念意向</a:t>
              </a:r>
              <a:endParaRPr lang="zh-CN" altLang="en-US" sz="1935" b="1" spc="300" dirty="0">
                <a:ln w="19050">
                  <a:noFill/>
                  <a:beve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051D4EFC-35A9-4EA9-A7CA-27BAC003F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788" y="5770088"/>
              <a:ext cx="2166293" cy="390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defTabSz="91326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935" b="1" spc="300" dirty="0" smtClean="0">
                  <a:ln w="19050">
                    <a:noFill/>
                    <a:beve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项目定位</a:t>
              </a:r>
              <a:endParaRPr lang="zh-CN" altLang="en-US" sz="1935" b="1" spc="300" dirty="0">
                <a:ln w="19050">
                  <a:noFill/>
                  <a:beve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55113" y="4337460"/>
              <a:ext cx="1133644" cy="13329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4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62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/>
                </a:rPr>
                <a:t>01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79156" y="4337460"/>
              <a:ext cx="1258679" cy="13329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4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62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/>
                </a:rPr>
                <a:t>02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96441" y="4337460"/>
              <a:ext cx="1287533" cy="13329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4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62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/>
                </a:rPr>
                <a:t>03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82824" y="4337460"/>
              <a:ext cx="1255473" cy="13329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4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62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467435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3835547" y="1729317"/>
            <a:ext cx="4095879" cy="355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 sz="22000" b="1" spc="3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2000" b="1" spc="3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21572" y="3302383"/>
            <a:ext cx="5502166" cy="40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69987" y="3302383"/>
            <a:ext cx="482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 smtClean="0">
                <a:solidFill>
                  <a:srgbClr val="31313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项目定位</a:t>
            </a:r>
          </a:p>
          <a:p>
            <a:pPr algn="dist"/>
            <a:endParaRPr lang="zh-CN" altLang="en-US" sz="2000" b="1" dirty="0">
              <a:solidFill>
                <a:srgbClr val="31313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161646" y="532144"/>
            <a:ext cx="3054590" cy="2951503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37" name="圖片 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08" y="3611879"/>
            <a:ext cx="1636467" cy="3083957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1" name="文本框 10"/>
          <p:cNvSpPr txBox="1"/>
          <p:nvPr/>
        </p:nvSpPr>
        <p:spPr>
          <a:xfrm>
            <a:off x="8000172" y="945907"/>
            <a:ext cx="363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客群定位</a:t>
            </a:r>
            <a:endParaRPr lang="en-US" altLang="zh-CN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577949" y="3122638"/>
            <a:ext cx="4167368" cy="336695"/>
            <a:chOff x="7376932" y="2471519"/>
            <a:chExt cx="4167368" cy="336695"/>
          </a:xfrm>
        </p:grpSpPr>
        <p:sp>
          <p:nvSpPr>
            <p:cNvPr id="19" name="矩形 18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/>
            <p:nvPr/>
          </p:nvSpPr>
          <p:spPr>
            <a:xfrm>
              <a:off x="7376932" y="2545611"/>
              <a:ext cx="232229" cy="232229"/>
            </a:xfrm>
            <a:prstGeom prst="rect">
              <a:avLst/>
            </a:prstGeom>
            <a:solidFill>
              <a:srgbClr val="FF7A3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609161" y="2471519"/>
              <a:ext cx="3935139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</a:rPr>
                <a:t>全客群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Ebrima" panose="02000000000000000000" pitchFamily="2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577949" y="2397895"/>
            <a:ext cx="4259977" cy="613694"/>
            <a:chOff x="7376932" y="2459886"/>
            <a:chExt cx="4259977" cy="613694"/>
          </a:xfrm>
        </p:grpSpPr>
        <p:sp>
          <p:nvSpPr>
            <p:cNvPr id="28" name="矩形 27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/>
            <p:nvPr/>
          </p:nvSpPr>
          <p:spPr>
            <a:xfrm>
              <a:off x="7376932" y="2545611"/>
              <a:ext cx="232229" cy="232229"/>
            </a:xfrm>
            <a:prstGeom prst="rect">
              <a:avLst/>
            </a:prstGeom>
            <a:solidFill>
              <a:srgbClr val="FF7A3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609161" y="2459886"/>
              <a:ext cx="4027748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</a:rPr>
                <a:t>追求生活品质，</a:t>
              </a:r>
              <a:endParaRPr lang="en-US" altLang="zh-CN" sz="1200" b="1" dirty="0" smtClean="0">
                <a:latin typeface="微软雅黑" panose="020B0503020204020204" charset="-122"/>
                <a:ea typeface="微软雅黑" panose="020B0503020204020204" charset="-122"/>
                <a:cs typeface="Ebrima" panose="020000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</a:rPr>
                <a:t>怀抱情感愫怀的新进家庭</a:t>
              </a:r>
              <a:endParaRPr lang="en-US" altLang="zh-CN" sz="12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Ebrima" panose="02000000000000000000" pitchFamily="2" charset="0"/>
              </a:endParaRPr>
            </a:p>
          </p:txBody>
        </p:sp>
      </p:grpSp>
      <p:pic>
        <p:nvPicPr>
          <p:cNvPr id="22" name="圖片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8" y="477838"/>
            <a:ext cx="4094162" cy="304165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569913" y="1854200"/>
            <a:ext cx="2974975" cy="812800"/>
          </a:xfrm>
          <a:prstGeom prst="rect">
            <a:avLst/>
          </a:prstGeom>
          <a:solidFill>
            <a:srgbClr val="7F7F7F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zh-TW" sz="1800" b="1">
                <a:solidFill>
                  <a:schemeClr val="bg1"/>
                </a:solidFill>
                <a:ea typeface="黑体" pitchFamily="49" charset="-122"/>
                <a:sym typeface="Arial" pitchFamily="34" charset="0"/>
              </a:rPr>
              <a:t>High Spending Power</a:t>
            </a:r>
            <a:endParaRPr lang="zh-CN" altLang="en-US" sz="1800" b="1">
              <a:solidFill>
                <a:schemeClr val="bg1"/>
              </a:solidFill>
              <a:ea typeface="黑体" pitchFamily="49" charset="-122"/>
              <a:sym typeface="Arial" pitchFamily="34" charset="0"/>
            </a:endParaRPr>
          </a:p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ea typeface="黑体" pitchFamily="49" charset="-122"/>
                <a:sym typeface="Arial" pitchFamily="34" charset="0"/>
              </a:rPr>
              <a:t>高消费力</a:t>
            </a:r>
            <a:endParaRPr lang="en-US" altLang="zh-TW" sz="1800" b="1">
              <a:solidFill>
                <a:schemeClr val="bg1"/>
              </a:solidFill>
              <a:ea typeface="黑体" pitchFamily="49" charset="-122"/>
              <a:sym typeface="Arial" pitchFamily="34" charset="0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4350" y="3573463"/>
            <a:ext cx="4398963" cy="2663825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2477580" y="5410200"/>
            <a:ext cx="2693987" cy="768350"/>
          </a:xfrm>
          <a:prstGeom prst="rect">
            <a:avLst/>
          </a:prstGeom>
          <a:solidFill>
            <a:srgbClr val="3F3F3F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altLang="zh-TW" sz="2400" b="1" dirty="0">
                <a:solidFill>
                  <a:schemeClr val="bg1"/>
                </a:solidFill>
                <a:ea typeface="黑体" pitchFamily="49" charset="-122"/>
                <a:sym typeface="Calibri" pitchFamily="34" charset="0"/>
              </a:rPr>
              <a:t>Enjoy Life</a:t>
            </a:r>
            <a:endParaRPr lang="zh-CN" altLang="en-US" sz="2400" b="1" dirty="0">
              <a:solidFill>
                <a:schemeClr val="bg1"/>
              </a:solidFill>
              <a:ea typeface="黑体" pitchFamily="49" charset="-122"/>
              <a:sym typeface="Calibri" pitchFamily="34" charset="0"/>
            </a:endParaRPr>
          </a:p>
          <a:p>
            <a:pPr algn="ctr">
              <a:buFont typeface="Arial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ea typeface="黑体" pitchFamily="49" charset="-122"/>
                <a:sym typeface="Arial" pitchFamily="34" charset="0"/>
              </a:rPr>
              <a:t>享受生活</a:t>
            </a:r>
            <a:endParaRPr lang="en-US" altLang="zh-TW" sz="2000" b="1" dirty="0">
              <a:solidFill>
                <a:schemeClr val="bg1"/>
              </a:solidFill>
              <a:ea typeface="黑体" pitchFamily="49" charset="-122"/>
              <a:sym typeface="Arial" pitchFamily="34" charset="0"/>
            </a:endParaRP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4176903" y="2659063"/>
            <a:ext cx="2027238" cy="812800"/>
          </a:xfrm>
          <a:prstGeom prst="rect">
            <a:avLst/>
          </a:prstGeom>
          <a:solidFill>
            <a:srgbClr val="7F7F7F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zh-TW" sz="1800" b="1">
                <a:solidFill>
                  <a:schemeClr val="bg1"/>
                </a:solidFill>
                <a:ea typeface="黑体" pitchFamily="49" charset="-122"/>
                <a:sym typeface="Arial" pitchFamily="34" charset="0"/>
              </a:rPr>
              <a:t>Family</a:t>
            </a:r>
          </a:p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zh-TW" altLang="en-US" sz="1800" b="1">
                <a:solidFill>
                  <a:schemeClr val="bg1"/>
                </a:solidFill>
                <a:ea typeface="黑体" pitchFamily="49" charset="-122"/>
                <a:sym typeface="Arial" pitchFamily="34" charset="0"/>
              </a:rPr>
              <a:t>家庭情感</a:t>
            </a:r>
            <a:endParaRPr lang="en-US" altLang="zh-TW" sz="1800" b="1">
              <a:solidFill>
                <a:schemeClr val="bg1"/>
              </a:solidFill>
              <a:ea typeface="黑体" pitchFamily="49" charset="-122"/>
              <a:sym typeface="Arial" pitchFamily="34" charset="0"/>
            </a:endParaRP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635000" y="5387975"/>
            <a:ext cx="2027238" cy="778931"/>
          </a:xfrm>
          <a:prstGeom prst="rect">
            <a:avLst/>
          </a:prstGeom>
          <a:solidFill>
            <a:srgbClr val="7F7F7F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zh-TW" b="1" dirty="0" smtClean="0">
                <a:solidFill>
                  <a:schemeClr val="bg1"/>
                </a:solidFill>
                <a:ea typeface="黑体" pitchFamily="49" charset="-122"/>
                <a:sym typeface="Calibri" pitchFamily="34" charset="0"/>
              </a:rPr>
              <a:t>Fashion</a:t>
            </a:r>
          </a:p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ea typeface="黑体" pitchFamily="49" charset="-122"/>
                <a:sym typeface="Arial" pitchFamily="34" charset="0"/>
              </a:rPr>
              <a:t>时尚活力</a:t>
            </a:r>
            <a:endParaRPr lang="en-US" altLang="zh-TW" sz="1800" b="1" dirty="0">
              <a:solidFill>
                <a:schemeClr val="bg1"/>
              </a:solidFill>
              <a:ea typeface="黑体" pitchFamily="49" charset="-122"/>
              <a:sym typeface="Arial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596237" y="3677374"/>
            <a:ext cx="4167368" cy="923330"/>
            <a:chOff x="7376932" y="2471519"/>
            <a:chExt cx="4167368" cy="923330"/>
          </a:xfrm>
        </p:grpSpPr>
        <p:sp>
          <p:nvSpPr>
            <p:cNvPr id="40" name="矩形 39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  <p:cNvSpPr/>
            <p:nvPr/>
          </p:nvSpPr>
          <p:spPr>
            <a:xfrm>
              <a:off x="7376932" y="2545611"/>
              <a:ext cx="232229" cy="232229"/>
            </a:xfrm>
            <a:prstGeom prst="rect">
              <a:avLst/>
            </a:prstGeom>
            <a:solidFill>
              <a:srgbClr val="FF7A3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609161" y="2471519"/>
              <a:ext cx="393513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  <a:sym typeface="微软雅黑" panose="020B0503020204020204" pitchFamily="34" charset="-122"/>
                </a:rPr>
                <a:t>年轻的时尚精英</a:t>
              </a:r>
              <a:endParaRPr lang="en-US" altLang="zh-CN" sz="1200" b="1" dirty="0" smtClean="0">
                <a:latin typeface="微软雅黑" panose="020B0503020204020204" charset="-122"/>
                <a:ea typeface="微软雅黑" panose="020B0503020204020204" charset="-122"/>
                <a:cs typeface="Ebrima" panose="02000000000000000000" pitchFamily="2" charset="0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  <a:sym typeface="微软雅黑" panose="020B0503020204020204" pitchFamily="34" charset="-122"/>
                </a:rPr>
                <a:t>偏好</a:t>
              </a:r>
              <a:r>
                <a:rPr lang="zh-TW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  <a:sym typeface="微软雅黑" panose="020B0503020204020204" pitchFamily="34" charset="-122"/>
                </a:rPr>
                <a:t>新潮休闲与艺术</a:t>
              </a:r>
              <a:r>
                <a:rPr lang="zh-TW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  <a:sym typeface="微软雅黑" panose="020B0503020204020204" pitchFamily="34" charset="-122"/>
                </a:rPr>
                <a:t>，</a:t>
              </a:r>
              <a:endParaRPr lang="en-US" altLang="zh-TW" sz="1200" b="1" dirty="0" smtClean="0">
                <a:latin typeface="微软雅黑" panose="020B0503020204020204" charset="-122"/>
                <a:ea typeface="微软雅黑" panose="020B0503020204020204" charset="-122"/>
                <a:cs typeface="Ebrima" panose="02000000000000000000" pitchFamily="2" charset="0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  <a:sym typeface="微软雅黑" panose="020B0503020204020204" pitchFamily="34" charset="-122"/>
                </a:rPr>
                <a:t>消费水平</a:t>
              </a:r>
              <a:r>
                <a:rPr lang="zh-TW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  <a:sym typeface="微软雅黑" panose="020B0503020204020204" pitchFamily="34" charset="-122"/>
                </a:rPr>
                <a:t>有一定</a:t>
              </a:r>
              <a:r>
                <a:rPr lang="zh-TW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Ebrima" panose="02000000000000000000" pitchFamily="2" charset="0"/>
                  <a:sym typeface="微软雅黑" panose="020B0503020204020204" pitchFamily="34" charset="-122"/>
                </a:rPr>
                <a:t>程度。</a:t>
              </a:r>
              <a:endParaRPr lang="en-US" altLang="zh-CN" sz="1200" b="1" dirty="0">
                <a:latin typeface="微软雅黑" panose="020B0503020204020204" charset="-122"/>
                <a:ea typeface="微软雅黑" panose="020B0503020204020204" charset="-122"/>
                <a:cs typeface="Ebrima" panose="02000000000000000000" pitchFamily="2" charset="0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142737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3824715" y="1724066"/>
            <a:ext cx="4095879" cy="355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 sz="22000" b="1" spc="3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22000" b="1" spc="3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21572" y="3302383"/>
            <a:ext cx="5502166" cy="40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69987" y="3302383"/>
            <a:ext cx="482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 smtClean="0">
                <a:solidFill>
                  <a:srgbClr val="31313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借鉴案例</a:t>
            </a:r>
            <a:endParaRPr lang="zh-CN" altLang="en-US" sz="2000" b="1" dirty="0">
              <a:solidFill>
                <a:srgbClr val="31313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3213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3835547" y="1749195"/>
            <a:ext cx="4095879" cy="355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 sz="22000" b="1" spc="3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22000" b="1" spc="3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21572" y="3302383"/>
            <a:ext cx="5502166" cy="40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69987" y="3302383"/>
            <a:ext cx="482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 smtClean="0">
                <a:solidFill>
                  <a:srgbClr val="31313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项目规划</a:t>
            </a:r>
          </a:p>
          <a:p>
            <a:pPr algn="dist"/>
            <a:endParaRPr lang="zh-CN" altLang="en-US" sz="2000" b="1" dirty="0">
              <a:solidFill>
                <a:srgbClr val="31313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b="10573"/>
          <a:stretch/>
        </p:blipFill>
        <p:spPr>
          <a:xfrm>
            <a:off x="0" y="1156832"/>
            <a:ext cx="6603481" cy="37526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2096"/>
          <a:stretch/>
        </p:blipFill>
        <p:spPr>
          <a:xfrm>
            <a:off x="6577238" y="1156832"/>
            <a:ext cx="5614762" cy="375260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77423" y="341225"/>
            <a:ext cx="10637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繁荣锦绣的花园式</a:t>
            </a:r>
            <a:r>
              <a:rPr lang="en-US" altLang="zh-CN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SHOPPING MALL</a:t>
            </a:r>
            <a:endParaRPr lang="en-US" altLang="zh-CN" sz="40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09966" y="5017154"/>
            <a:ext cx="6172460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商场集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休闲，娱乐，亲子于一体的多功能第三类休闲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城市中的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休闲场所，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一公里内的都市立体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后花园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人们畅游于花园，自由享受这花团锦簇的喜悦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是人们心灵休憩的港湾，充满温暖与情感的交流之所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4104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1035771" y="1072421"/>
            <a:ext cx="363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设计理念</a:t>
            </a:r>
            <a:endParaRPr lang="en-US" altLang="zh-CN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9975" y="1988778"/>
            <a:ext cx="363271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打造一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9856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297</Words>
  <Application>Microsoft Office PowerPoint</Application>
  <PresentationFormat>自定义</PresentationFormat>
  <Paragraphs>114</Paragraphs>
  <Slides>19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Office 主题</vt:lpstr>
      <vt:lpstr>think-cell Slide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mas108</cp:lastModifiedBy>
  <cp:revision>147</cp:revision>
  <dcterms:created xsi:type="dcterms:W3CDTF">2016-11-08T13:02:00Z</dcterms:created>
  <dcterms:modified xsi:type="dcterms:W3CDTF">2020-09-21T02:29:31Z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